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102" d="100"/>
          <a:sy n="102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3/5/2025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3/5/2025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EREC G43 Issue 5 2025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5 January 2025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EREC </a:t>
            </a:r>
            <a:r>
              <a:rPr lang="en-US" sz="2400" dirty="0"/>
              <a:t>G43</a:t>
            </a:r>
            <a:r>
              <a:rPr sz="2400" dirty="0"/>
              <a:t> 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31465" y="1094349"/>
            <a:ext cx="5989787" cy="1159292"/>
          </a:xfrm>
          <a:ln/>
        </p:spPr>
        <p:txBody>
          <a:bodyPr wrap="square">
            <a:spAutoFit/>
          </a:bodyPr>
          <a:lstStyle/>
          <a:p>
            <a:pPr marL="0" indent="0" algn="just">
              <a:spcBef>
                <a:spcPts val="500"/>
              </a:spcBef>
              <a:spcAft>
                <a:spcPts val="1000"/>
              </a:spcAft>
              <a:buNone/>
            </a:pPr>
            <a:r>
              <a:rPr lang="en-GB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Instructions for Reporting to the National Fault and Interruption Reporting Scheme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68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Provides appropriate guidance for Participating Companies when reporting their electrical network faults in a consistent fashion.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n-GB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497260"/>
            <a:ext cx="5316795" cy="21594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sz="1300" dirty="0">
                <a:latin typeface="+mn-lt"/>
              </a:rPr>
              <a:t>The purpose of this EREC is to provide guidance to Participating Companies on the rules for electricity transmission/distribution network fault reporting, to the ENA.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sz="1300" dirty="0">
                <a:latin typeface="+mn-lt"/>
              </a:rPr>
              <a:t>This EREC does not cover customer owned LV equipment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endParaRPr lang="en-GB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endParaRPr lang="en-GB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endParaRPr lang="en-GB" altLang="en-US" sz="1300" dirty="0">
              <a:latin typeface="+mn-lt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739" y="3635821"/>
            <a:ext cx="4032250" cy="199529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</a:t>
            </a:r>
            <a:r>
              <a:rPr lang="en-GB" altLang="en-US" sz="1300" baseline="30000" dirty="0">
                <a:latin typeface="+mn-lt"/>
              </a:rPr>
              <a:t>st</a:t>
            </a:r>
            <a:r>
              <a:rPr lang="en-GB" altLang="en-US" sz="1300" dirty="0">
                <a:latin typeface="+mn-lt"/>
              </a:rPr>
              <a:t> and 2</a:t>
            </a:r>
            <a:r>
              <a:rPr lang="en-GB" altLang="en-US" sz="1300" baseline="30000" dirty="0">
                <a:latin typeface="+mn-lt"/>
              </a:rPr>
              <a:t>nd</a:t>
            </a:r>
            <a:r>
              <a:rPr lang="en-GB" altLang="en-US" sz="1300" dirty="0">
                <a:latin typeface="+mn-lt"/>
              </a:rPr>
              <a:t> Issue: Not known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3</a:t>
            </a:r>
            <a:r>
              <a:rPr lang="en-GB" altLang="en-US" sz="1300" baseline="30000" dirty="0">
                <a:latin typeface="+mn-lt"/>
              </a:rPr>
              <a:t>rd</a:t>
            </a:r>
            <a:r>
              <a:rPr lang="en-GB" altLang="en-US" sz="1300" dirty="0">
                <a:latin typeface="+mn-lt"/>
              </a:rPr>
              <a:t> Issue: January 2002 – Published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3</a:t>
            </a:r>
            <a:r>
              <a:rPr lang="en-GB" altLang="en-US" sz="1300" baseline="30000" dirty="0">
                <a:latin typeface="+mn-lt"/>
              </a:rPr>
              <a:t>rd</a:t>
            </a:r>
            <a:r>
              <a:rPr lang="en-GB" altLang="en-US" sz="1300" dirty="0">
                <a:latin typeface="+mn-lt"/>
              </a:rPr>
              <a:t> Issue Amendment 1: August 2012 – Minor revision of Issue 3 to include ‘Metal Theft’ cause code to Table A and B.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4</a:t>
            </a:r>
            <a:r>
              <a:rPr lang="en-GB" altLang="en-US" sz="1300" baseline="30000" dirty="0">
                <a:latin typeface="+mn-lt"/>
              </a:rPr>
              <a:t>th</a:t>
            </a:r>
            <a:r>
              <a:rPr lang="en-GB" altLang="en-US" sz="1300" dirty="0">
                <a:latin typeface="+mn-lt"/>
              </a:rPr>
              <a:t> Issue: January 2017 – General alignment to OFGEM RIGs: Annex F document.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EREC </a:t>
            </a:r>
            <a:r>
              <a:rPr lang="en-US" sz="2400" dirty="0"/>
              <a:t>G43</a:t>
            </a:r>
            <a:r>
              <a:rPr sz="2400" dirty="0"/>
              <a:t> 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4" y="1328737"/>
            <a:ext cx="8235319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  <a:endParaRPr lang="en-US" altLang="en-US" sz="1900" dirty="0">
              <a:latin typeface="+mn-lt"/>
            </a:endParaRP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Alignment to OFGEM RIIO-ED2 RIGs: Annex F.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Consideration for NIE Networks throughout document.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Clause 4.2.2.1 (5.2.2.1, 6.2.2.1 and 7.2.2.1): Addition of text that the report numbering system may be a unique system instead.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Clause 4.2.26 (5.2.2.27 and 6.2.2.15): Removal of Category Three Severe Weather Exceptional Event.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Clause 6.2.2.4: Note on ID of MEI that it is either 71 or one of 72,73,82 and 83.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Table E (Manufacturer of component involved): Enfield is ID 138.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Clause 7.1.2: Addition of scenario where a customer requested outage for customer work affects only a single customer.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US" altLang="en-US" sz="1900" dirty="0">
              <a:latin typeface="+mn-lt"/>
            </a:endParaRP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GB" sz="1900" dirty="0">
              <a:latin typeface="+mn-lt"/>
            </a:endParaRP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US" altLang="en-US" sz="1900" dirty="0">
              <a:latin typeface="+mn-lt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Alignment to OFGEM RIIO-ED2 RIGs: Annex F.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Consideration of application to NIE Networks throughout.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General correcting of IDs in Tables.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Minor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EREC </a:t>
            </a:r>
            <a:r>
              <a:rPr lang="en-US" sz="2400" dirty="0"/>
              <a:t>G43</a:t>
            </a:r>
            <a:r>
              <a:rPr sz="2400" dirty="0"/>
              <a:t> 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Primarily, staff, who are tasked with reporting electrical network faults to </a:t>
            </a:r>
            <a:r>
              <a:rPr lang="en-GB" altLang="en-US" sz="1900" dirty="0" err="1">
                <a:latin typeface="+mn-lt"/>
              </a:rPr>
              <a:t>NaFIRs</a:t>
            </a:r>
            <a:r>
              <a:rPr lang="en-GB" altLang="en-US" sz="1900" dirty="0">
                <a:latin typeface="+mn-lt"/>
              </a:rPr>
              <a:t>. ENA Member Companies should review their relevant documentation and  update, as necessary.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0A030-5C7C-4171-851F-6916CE9D5CA3}"/>
              </a:ext>
            </a:extLst>
          </p:cNvPr>
          <p:cNvSpPr/>
          <p:nvPr/>
        </p:nvSpPr>
        <p:spPr>
          <a:xfrm>
            <a:off x="2028031" y="3224804"/>
            <a:ext cx="8135937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00598E"/>
                </a:solidFill>
                <a:cs typeface="Times New Roman" panose="02020603050405020304" pitchFamily="18" charset="0"/>
              </a:rPr>
              <a:t>Although only a minor revision, the additional guidance should be useful for staff of ENA Member Companies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sz="2400" dirty="0"/>
              <a:t>ENA EREC </a:t>
            </a:r>
            <a:r>
              <a:rPr lang="en-US" sz="2400" dirty="0"/>
              <a:t>G43 </a:t>
            </a:r>
            <a:r>
              <a:rPr sz="2400" dirty="0"/>
              <a:t>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48854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Use of OFGEM RIIO-ED2.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31" y="1393697"/>
            <a:ext cx="10038896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EREC G43 Issue 5 2025 is a minor revision of Issue 4.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Member Companies to review their relevant documentation and operating procedures for reporting electrical network faults to </a:t>
            </a:r>
            <a:r>
              <a:rPr lang="en-GB" altLang="en-US" sz="1900" dirty="0" err="1">
                <a:latin typeface="+mn-lt"/>
              </a:rPr>
              <a:t>NaFIRs</a:t>
            </a:r>
            <a:r>
              <a:rPr lang="en-GB" altLang="en-US" sz="1900" dirty="0">
                <a:latin typeface="+mn-lt"/>
              </a:rPr>
              <a:t>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DFE5129-6F34-4A36-B819-5D76E5C450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525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EREC </a:t>
            </a:r>
            <a:r>
              <a:rPr lang="en-US" sz="2400" dirty="0"/>
              <a:t>G43 </a:t>
            </a:r>
            <a:r>
              <a:rPr sz="2400" dirty="0"/>
              <a:t>Issue </a:t>
            </a:r>
            <a:r>
              <a:rPr lang="en-US" sz="2400" dirty="0"/>
              <a:t>5</a:t>
            </a:r>
            <a:r>
              <a:rPr sz="2400" dirty="0"/>
              <a:t> 202</a:t>
            </a:r>
            <a:r>
              <a:rPr lang="en-US" sz="2400" dirty="0"/>
              <a:t>5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927648" y="4287030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073FB1-5B2F-4EB5-A544-A76696150D3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125</TotalTime>
  <Words>485</Words>
  <Application>Microsoft Office PowerPoint</Application>
  <PresentationFormat>Widescreen</PresentationFormat>
  <Paragraphs>72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System Font Regular</vt:lpstr>
      <vt:lpstr>Times New Roman</vt:lpstr>
      <vt:lpstr>Office Theme</vt:lpstr>
      <vt:lpstr>Energy Networks Association</vt:lpstr>
      <vt:lpstr>ENA EREC G43 Issue 5 2025 Revision Summary</vt:lpstr>
      <vt:lpstr>ENA EREC G43 Issue 5 2025 Revision Summary</vt:lpstr>
      <vt:lpstr>ENA EREC G43 Issue 5 2025 Revision Summary</vt:lpstr>
      <vt:lpstr>ENA EREC G43 Issue 5 2025 Revision Summary</vt:lpstr>
      <vt:lpstr>ENA EREC G43 Issue 5 2025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Rhys Thomas</cp:lastModifiedBy>
  <cp:revision>25</cp:revision>
  <dcterms:created xsi:type="dcterms:W3CDTF">2021-02-25T16:00:29Z</dcterms:created>
  <dcterms:modified xsi:type="dcterms:W3CDTF">2025-03-05T09:36:47Z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